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6" d="100"/>
          <a:sy n="76" d="100"/>
        </p:scale>
        <p:origin x="126" y="82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CD94C876-5E18-4A6F-A706-84952B19150E}" type="datetimeFigureOut">
              <a:rPr lang="en-US" smtClean="0"/>
              <a:t>9/24/2018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ACB531-B002-4ED3-9EC9-40F132078C8F}"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019746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D94C876-5E18-4A6F-A706-84952B19150E}" type="datetimeFigureOut">
              <a:rPr lang="en-US" smtClean="0"/>
              <a:t>9/24/2018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ACB531-B002-4ED3-9EC9-40F132078C8F}" type="slidenum">
              <a:rPr lang="en-US" smtClean="0"/>
              <a:t>‹#›</a:t>
            </a:fld>
            <a:endParaRPr lang="en-US"/>
          </a:p>
        </p:txBody>
      </p:sp>
    </p:spTree>
    <p:extLst>
      <p:ext uri="{BB962C8B-B14F-4D97-AF65-F5344CB8AC3E}">
        <p14:creationId xmlns:p14="http://schemas.microsoft.com/office/powerpoint/2010/main" val="1025794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D94C876-5E18-4A6F-A706-84952B19150E}" type="datetimeFigureOut">
              <a:rPr lang="en-US" smtClean="0"/>
              <a:t>9/24/2018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ACB531-B002-4ED3-9EC9-40F132078C8F}" type="slidenum">
              <a:rPr lang="en-US" smtClean="0"/>
              <a:t>‹#›</a:t>
            </a:fld>
            <a:endParaRPr lang="en-US"/>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99091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D94C876-5E18-4A6F-A706-84952B19150E}" type="datetimeFigureOut">
              <a:rPr lang="en-US" smtClean="0"/>
              <a:t>9/24/2018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ACB531-B002-4ED3-9EC9-40F132078C8F}" type="slidenum">
              <a:rPr lang="en-US" smtClean="0"/>
              <a:t>‹#›</a:t>
            </a:fld>
            <a:endParaRPr lang="en-US"/>
          </a:p>
        </p:txBody>
      </p:sp>
    </p:spTree>
    <p:extLst>
      <p:ext uri="{BB962C8B-B14F-4D97-AF65-F5344CB8AC3E}">
        <p14:creationId xmlns:p14="http://schemas.microsoft.com/office/powerpoint/2010/main" val="17009122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D94C876-5E18-4A6F-A706-84952B19150E}" type="datetimeFigureOut">
              <a:rPr lang="en-US" smtClean="0"/>
              <a:t>9/24/2018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ACB531-B002-4ED3-9EC9-40F132078C8F}"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976607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D94C876-5E18-4A6F-A706-84952B19150E}" type="datetimeFigureOut">
              <a:rPr lang="en-US" smtClean="0"/>
              <a:t>9/24/2018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ACB531-B002-4ED3-9EC9-40F132078C8F}" type="slidenum">
              <a:rPr lang="en-US" smtClean="0"/>
              <a:t>‹#›</a:t>
            </a:fld>
            <a:endParaRPr lang="en-US"/>
          </a:p>
        </p:txBody>
      </p:sp>
    </p:spTree>
    <p:extLst>
      <p:ext uri="{BB962C8B-B14F-4D97-AF65-F5344CB8AC3E}">
        <p14:creationId xmlns:p14="http://schemas.microsoft.com/office/powerpoint/2010/main" val="26551695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D94C876-5E18-4A6F-A706-84952B19150E}" type="datetimeFigureOut">
              <a:rPr lang="en-US" smtClean="0"/>
              <a:t>9/24/2018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9ACB531-B002-4ED3-9EC9-40F132078C8F}" type="slidenum">
              <a:rPr lang="en-US" smtClean="0"/>
              <a:t>‹#›</a:t>
            </a:fld>
            <a:endParaRPr lang="en-US"/>
          </a:p>
        </p:txBody>
      </p:sp>
    </p:spTree>
    <p:extLst>
      <p:ext uri="{BB962C8B-B14F-4D97-AF65-F5344CB8AC3E}">
        <p14:creationId xmlns:p14="http://schemas.microsoft.com/office/powerpoint/2010/main" val="6518818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D94C876-5E18-4A6F-A706-84952B19150E}" type="datetimeFigureOut">
              <a:rPr lang="en-US" smtClean="0"/>
              <a:t>9/24/2018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9ACB531-B002-4ED3-9EC9-40F132078C8F}" type="slidenum">
              <a:rPr lang="en-US" smtClean="0"/>
              <a:t>‹#›</a:t>
            </a:fld>
            <a:endParaRPr lang="en-US"/>
          </a:p>
        </p:txBody>
      </p:sp>
    </p:spTree>
    <p:extLst>
      <p:ext uri="{BB962C8B-B14F-4D97-AF65-F5344CB8AC3E}">
        <p14:creationId xmlns:p14="http://schemas.microsoft.com/office/powerpoint/2010/main" val="21692175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94C876-5E18-4A6F-A706-84952B19150E}" type="datetimeFigureOut">
              <a:rPr lang="en-US" smtClean="0"/>
              <a:t>9/24/2018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9ACB531-B002-4ED3-9EC9-40F132078C8F}" type="slidenum">
              <a:rPr lang="en-US" smtClean="0"/>
              <a:t>‹#›</a:t>
            </a:fld>
            <a:endParaRPr lang="en-US"/>
          </a:p>
        </p:txBody>
      </p:sp>
    </p:spTree>
    <p:extLst>
      <p:ext uri="{BB962C8B-B14F-4D97-AF65-F5344CB8AC3E}">
        <p14:creationId xmlns:p14="http://schemas.microsoft.com/office/powerpoint/2010/main" val="6513282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smtClean="0"/>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CD94C876-5E18-4A6F-A706-84952B19150E}" type="datetimeFigureOut">
              <a:rPr lang="en-US" smtClean="0"/>
              <a:t>9/24/2018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ACB531-B002-4ED3-9EC9-40F132078C8F}" type="slidenum">
              <a:rPr lang="en-US" smtClean="0"/>
              <a:t>‹#›</a:t>
            </a:fld>
            <a:endParaRPr lang="en-US"/>
          </a:p>
        </p:txBody>
      </p:sp>
    </p:spTree>
    <p:extLst>
      <p:ext uri="{BB962C8B-B14F-4D97-AF65-F5344CB8AC3E}">
        <p14:creationId xmlns:p14="http://schemas.microsoft.com/office/powerpoint/2010/main" val="18541646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D94C876-5E18-4A6F-A706-84952B19150E}" type="datetimeFigureOut">
              <a:rPr lang="en-US" smtClean="0"/>
              <a:t>9/24/2018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ACB531-B002-4ED3-9EC9-40F132078C8F}"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073957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CD94C876-5E18-4A6F-A706-84952B19150E}" type="datetimeFigureOut">
              <a:rPr lang="en-US" smtClean="0"/>
              <a:t>9/24/2018</a:t>
            </a:fld>
            <a:endParaRPr lang="en-US"/>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9ACB531-B002-4ED3-9EC9-40F132078C8F}" type="slidenum">
              <a:rPr lang="en-US" smtClean="0"/>
              <a:t>‹#›</a:t>
            </a:fld>
            <a:endParaRPr lang="en-US"/>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657753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pa-fsa.org/"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41300" y="5613400"/>
            <a:ext cx="8001000" cy="535456"/>
          </a:xfrm>
        </p:spPr>
        <p:txBody>
          <a:bodyPr>
            <a:normAutofit fontScale="90000"/>
          </a:bodyPr>
          <a:lstStyle/>
          <a:p>
            <a:r>
              <a:rPr lang="en-US" sz="7200" dirty="0" smtClean="0">
                <a:solidFill>
                  <a:schemeClr val="accent1">
                    <a:lumMod val="75000"/>
                  </a:schemeClr>
                </a:solidFill>
              </a:rPr>
              <a:t>Childline Reporting</a:t>
            </a:r>
            <a:r>
              <a:rPr lang="en-US" dirty="0" smtClean="0"/>
              <a:t/>
            </a:r>
            <a:br>
              <a:rPr lang="en-US" dirty="0" smtClean="0"/>
            </a:br>
            <a:endParaRPr lang="en-US" dirty="0"/>
          </a:p>
        </p:txBody>
      </p:sp>
      <p:sp>
        <p:nvSpPr>
          <p:cNvPr id="3" name="Subtitle 2"/>
          <p:cNvSpPr>
            <a:spLocks noGrp="1"/>
          </p:cNvSpPr>
          <p:nvPr>
            <p:ph type="subTitle" idx="1"/>
          </p:nvPr>
        </p:nvSpPr>
        <p:spPr/>
        <p:txBody>
          <a:bodyPr/>
          <a:lstStyle/>
          <a:p>
            <a:r>
              <a:rPr lang="en-US" dirty="0" smtClean="0"/>
              <a:t>Ashley </a:t>
            </a:r>
            <a:r>
              <a:rPr lang="en-US" dirty="0" err="1" smtClean="0"/>
              <a:t>Mroczka</a:t>
            </a:r>
            <a:r>
              <a:rPr lang="en-US" dirty="0" smtClean="0"/>
              <a:t>, MS</a:t>
            </a:r>
          </a:p>
          <a:p>
            <a:r>
              <a:rPr lang="en-US" dirty="0" smtClean="0"/>
              <a:t>Christa Richards, BS</a:t>
            </a:r>
          </a:p>
          <a:p>
            <a:r>
              <a:rPr lang="en-US" dirty="0" smtClean="0"/>
              <a:t>Northeast Counseling Services</a:t>
            </a:r>
            <a:endParaRPr lang="en-US" dirty="0"/>
          </a:p>
        </p:txBody>
      </p:sp>
    </p:spTree>
    <p:extLst>
      <p:ext uri="{BB962C8B-B14F-4D97-AF65-F5344CB8AC3E}">
        <p14:creationId xmlns:p14="http://schemas.microsoft.com/office/powerpoint/2010/main" val="16462820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10012172" cy="1499616"/>
          </a:xfrm>
        </p:spPr>
        <p:txBody>
          <a:bodyPr/>
          <a:lstStyle/>
          <a:p>
            <a:r>
              <a:rPr lang="en-US" dirty="0" smtClean="0"/>
              <a:t>Protection for Mandated Reporters (cont’d)</a:t>
            </a:r>
            <a:endParaRPr lang="en-US" dirty="0"/>
          </a:p>
        </p:txBody>
      </p:sp>
      <p:sp>
        <p:nvSpPr>
          <p:cNvPr id="3" name="Content Placeholder 2"/>
          <p:cNvSpPr>
            <a:spLocks noGrp="1"/>
          </p:cNvSpPr>
          <p:nvPr>
            <p:ph idx="1"/>
          </p:nvPr>
        </p:nvSpPr>
        <p:spPr/>
        <p:txBody>
          <a:bodyPr>
            <a:normAutofit lnSpcReduction="10000"/>
          </a:bodyPr>
          <a:lstStyle/>
          <a:p>
            <a:pPr>
              <a:buFont typeface="Wingdings" panose="05000000000000000000" pitchFamily="2" charset="2"/>
              <a:buChar char="§"/>
            </a:pPr>
            <a:r>
              <a:rPr lang="en-US" sz="2400" dirty="0" smtClean="0"/>
              <a:t>All persons are protected from civil and criminal liability if acting in good faith when reporting, cooperating and consulting in investigations, testifying in proceedings as a result of the report, taking photographs, arranging for medical tests and x-rays, taking a child into protective custody (as allowed under the CPSL) and admitting a child to a private or public hospital. The good faith of a mandated reporter is assumed.</a:t>
            </a:r>
          </a:p>
          <a:p>
            <a:pPr>
              <a:buFont typeface="Wingdings" panose="05000000000000000000" pitchFamily="2" charset="2"/>
              <a:buChar char="§"/>
            </a:pPr>
            <a:endParaRPr lang="en-US" sz="2400" dirty="0" smtClean="0"/>
          </a:p>
          <a:p>
            <a:pPr>
              <a:buFont typeface="Wingdings" panose="05000000000000000000" pitchFamily="2" charset="2"/>
              <a:buChar char="§"/>
            </a:pPr>
            <a:r>
              <a:rPr lang="en-US" sz="2400" dirty="0" smtClean="0"/>
              <a:t>The amendments to the CPSL have expanded immunity from liability for reporting general protective services cases and testifying in proceedings as a result of the general protective services report. Also, mandated reporters may not be the victims of employment discrimination because they have made a report.</a:t>
            </a:r>
            <a:endParaRPr lang="en-US" sz="2400" dirty="0"/>
          </a:p>
        </p:txBody>
      </p:sp>
    </p:spTree>
    <p:extLst>
      <p:ext uri="{BB962C8B-B14F-4D97-AF65-F5344CB8AC3E}">
        <p14:creationId xmlns:p14="http://schemas.microsoft.com/office/powerpoint/2010/main" val="26511303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FAQ’s</a:t>
            </a:r>
            <a:endParaRPr lang="en-US" dirty="0"/>
          </a:p>
        </p:txBody>
      </p:sp>
      <p:sp>
        <p:nvSpPr>
          <p:cNvPr id="3" name="Content Placeholder 2"/>
          <p:cNvSpPr>
            <a:spLocks noGrp="1"/>
          </p:cNvSpPr>
          <p:nvPr>
            <p:ph idx="1"/>
          </p:nvPr>
        </p:nvSpPr>
        <p:spPr>
          <a:xfrm>
            <a:off x="1024128" y="2286000"/>
            <a:ext cx="10583672" cy="4023360"/>
          </a:xfrm>
        </p:spPr>
        <p:txBody>
          <a:bodyPr>
            <a:normAutofit/>
          </a:bodyPr>
          <a:lstStyle/>
          <a:p>
            <a:r>
              <a:rPr lang="en-US" sz="2400" dirty="0" smtClean="0">
                <a:solidFill>
                  <a:srgbClr val="FF0000"/>
                </a:solidFill>
              </a:rPr>
              <a:t>“Can’t I just tell my boss about the abuse and they can take it from there?”</a:t>
            </a:r>
          </a:p>
          <a:p>
            <a:endParaRPr lang="en-US" sz="2400" dirty="0" smtClean="0"/>
          </a:p>
          <a:p>
            <a:pPr lvl="1"/>
            <a:r>
              <a:rPr lang="en-US" sz="2400" dirty="0" smtClean="0"/>
              <a:t>No, changes to CPSL now require that a mandated reporter must personally make the report. Your supervisor may assist you in making the report (for example, sit with you for support if you are uncomfortable in the process) as long as they do not interfere in any way with the making of the report. Afterward, you should inform your supervisor (or whoever is designated at your place of employment) about the report.</a:t>
            </a:r>
            <a:endParaRPr lang="en-US" sz="2400" dirty="0"/>
          </a:p>
        </p:txBody>
      </p:sp>
    </p:spTree>
    <p:extLst>
      <p:ext uri="{BB962C8B-B14F-4D97-AF65-F5344CB8AC3E}">
        <p14:creationId xmlns:p14="http://schemas.microsoft.com/office/powerpoint/2010/main" val="40005000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FAQ’s (cont’d)</a:t>
            </a:r>
            <a:endParaRPr lang="en-US" dirty="0"/>
          </a:p>
        </p:txBody>
      </p:sp>
      <p:sp>
        <p:nvSpPr>
          <p:cNvPr id="3" name="Content Placeholder 2"/>
          <p:cNvSpPr>
            <a:spLocks noGrp="1"/>
          </p:cNvSpPr>
          <p:nvPr>
            <p:ph idx="1"/>
          </p:nvPr>
        </p:nvSpPr>
        <p:spPr/>
        <p:txBody>
          <a:bodyPr>
            <a:normAutofit/>
          </a:bodyPr>
          <a:lstStyle/>
          <a:p>
            <a:r>
              <a:rPr lang="en-US" sz="2400" dirty="0" smtClean="0">
                <a:solidFill>
                  <a:srgbClr val="FF0000"/>
                </a:solidFill>
              </a:rPr>
              <a:t>“Must I report the abuse, even if I am not sure what happened?”</a:t>
            </a:r>
          </a:p>
          <a:p>
            <a:endParaRPr lang="en-US" sz="2400" dirty="0" smtClean="0"/>
          </a:p>
          <a:p>
            <a:pPr lvl="1"/>
            <a:r>
              <a:rPr lang="en-US" sz="2400" dirty="0" smtClean="0"/>
              <a:t>Yes. You do not have to investigate or be certain of the abuse, or even know the name of the person who is suspected of abusing a child. Your responsibility is to make a report when you have reasonable cause to suspect child abuse. Learn more about the indicators of child abuse and neglect</a:t>
            </a:r>
            <a:endParaRPr lang="en-US" sz="2400" dirty="0"/>
          </a:p>
        </p:txBody>
      </p:sp>
    </p:spTree>
    <p:extLst>
      <p:ext uri="{BB962C8B-B14F-4D97-AF65-F5344CB8AC3E}">
        <p14:creationId xmlns:p14="http://schemas.microsoft.com/office/powerpoint/2010/main" val="15518005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FAQ’s (cont’d)</a:t>
            </a:r>
            <a:endParaRPr lang="en-US" dirty="0"/>
          </a:p>
        </p:txBody>
      </p:sp>
      <p:sp>
        <p:nvSpPr>
          <p:cNvPr id="3" name="Content Placeholder 2"/>
          <p:cNvSpPr>
            <a:spLocks noGrp="1"/>
          </p:cNvSpPr>
          <p:nvPr>
            <p:ph idx="1"/>
          </p:nvPr>
        </p:nvSpPr>
        <p:spPr/>
        <p:txBody>
          <a:bodyPr>
            <a:normAutofit/>
          </a:bodyPr>
          <a:lstStyle/>
          <a:p>
            <a:r>
              <a:rPr lang="en-US" sz="2400" dirty="0" smtClean="0">
                <a:solidFill>
                  <a:srgbClr val="FF0000"/>
                </a:solidFill>
              </a:rPr>
              <a:t>“What if I am wrong in my suspicions? Can somebody sue me? Can I lose my job?”</a:t>
            </a:r>
          </a:p>
          <a:p>
            <a:endParaRPr lang="en-US" sz="2400" dirty="0" smtClean="0"/>
          </a:p>
          <a:p>
            <a:pPr lvl="1"/>
            <a:r>
              <a:rPr lang="en-US" sz="2400" dirty="0" smtClean="0"/>
              <a:t>Mandated reporters are protected from liability for reporting, cooperating with investigations, and testifying in court as a result of the report, among other things. As long as you make the report without malice (with good intentions based on your suspicions), you cannot be sued or receive any adverse action from your employer.  The good faith of a mandated reporter is assumed.</a:t>
            </a:r>
            <a:endParaRPr lang="en-US" sz="2400" dirty="0"/>
          </a:p>
        </p:txBody>
      </p:sp>
    </p:spTree>
    <p:extLst>
      <p:ext uri="{BB962C8B-B14F-4D97-AF65-F5344CB8AC3E}">
        <p14:creationId xmlns:p14="http://schemas.microsoft.com/office/powerpoint/2010/main" val="17533010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Resources</a:t>
            </a:r>
            <a:endParaRPr lang="en-US" dirty="0"/>
          </a:p>
        </p:txBody>
      </p:sp>
      <p:sp>
        <p:nvSpPr>
          <p:cNvPr id="3" name="Content Placeholder 2"/>
          <p:cNvSpPr>
            <a:spLocks noGrp="1"/>
          </p:cNvSpPr>
          <p:nvPr>
            <p:ph idx="1"/>
          </p:nvPr>
        </p:nvSpPr>
        <p:spPr/>
        <p:txBody>
          <a:bodyPr/>
          <a:lstStyle/>
          <a:p>
            <a:r>
              <a:rPr lang="en-US" dirty="0" smtClean="0"/>
              <a:t>Information for the slides were found through the following websites:</a:t>
            </a:r>
          </a:p>
          <a:p>
            <a:pPr lvl="1"/>
            <a:endParaRPr lang="en-US" dirty="0">
              <a:solidFill>
                <a:srgbClr val="7030A0"/>
              </a:solidFill>
              <a:hlinkClick r:id="rId2"/>
            </a:endParaRPr>
          </a:p>
          <a:p>
            <a:pPr marL="128016" lvl="1" indent="0">
              <a:buNone/>
            </a:pPr>
            <a:r>
              <a:rPr lang="en-US" sz="4000" dirty="0" smtClean="0">
                <a:solidFill>
                  <a:srgbClr val="7030A0"/>
                </a:solidFill>
                <a:hlinkClick r:id="rId2"/>
              </a:rPr>
              <a:t>The PA Family Support Alliance</a:t>
            </a:r>
          </a:p>
          <a:p>
            <a:pPr marL="128016" lvl="1" indent="0">
              <a:buNone/>
            </a:pPr>
            <a:endParaRPr lang="en-US" sz="4000" dirty="0">
              <a:hlinkClick r:id="rId2"/>
            </a:endParaRPr>
          </a:p>
          <a:p>
            <a:pPr marL="128016" lvl="1" indent="0">
              <a:buNone/>
            </a:pPr>
            <a:r>
              <a:rPr lang="en-US" sz="4000" dirty="0" smtClean="0">
                <a:solidFill>
                  <a:srgbClr val="7030A0"/>
                </a:solidFill>
                <a:hlinkClick r:id="rId2"/>
              </a:rPr>
              <a:t>https://www.pa-fsa.org/</a:t>
            </a:r>
            <a:endParaRPr lang="en-US" sz="4000" dirty="0" smtClean="0">
              <a:solidFill>
                <a:srgbClr val="7030A0"/>
              </a:solidFill>
            </a:endParaRPr>
          </a:p>
          <a:p>
            <a:pPr marL="128016" lvl="1" indent="0">
              <a:buNone/>
            </a:pPr>
            <a:endParaRPr lang="en-US" sz="4000" dirty="0"/>
          </a:p>
          <a:p>
            <a:pPr marL="128016" lvl="1" indent="0">
              <a:buNone/>
            </a:pPr>
            <a:r>
              <a:rPr lang="en-US" sz="4000" u="sng" dirty="0" smtClean="0">
                <a:solidFill>
                  <a:schemeClr val="accent3">
                    <a:lumMod val="75000"/>
                  </a:schemeClr>
                </a:solidFill>
              </a:rPr>
              <a:t>www.compass.state.pa.us/cwis</a:t>
            </a:r>
          </a:p>
          <a:p>
            <a:pPr marL="457200" lvl="1" indent="0">
              <a:buNone/>
            </a:pPr>
            <a:endParaRPr lang="en-US" dirty="0"/>
          </a:p>
        </p:txBody>
      </p:sp>
    </p:spTree>
    <p:extLst>
      <p:ext uri="{BB962C8B-B14F-4D97-AF65-F5344CB8AC3E}">
        <p14:creationId xmlns:p14="http://schemas.microsoft.com/office/powerpoint/2010/main" val="34560977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Local Agency Contact Information</a:t>
            </a:r>
            <a:endParaRPr lang="en-US" dirty="0"/>
          </a:p>
        </p:txBody>
      </p:sp>
      <p:sp>
        <p:nvSpPr>
          <p:cNvPr id="3" name="Content Placeholder 2"/>
          <p:cNvSpPr>
            <a:spLocks noGrp="1"/>
          </p:cNvSpPr>
          <p:nvPr>
            <p:ph idx="1"/>
          </p:nvPr>
        </p:nvSpPr>
        <p:spPr/>
        <p:txBody>
          <a:bodyPr/>
          <a:lstStyle/>
          <a:p>
            <a:r>
              <a:rPr lang="en-US" sz="2800" dirty="0" smtClean="0">
                <a:solidFill>
                  <a:srgbClr val="0070C0"/>
                </a:solidFill>
              </a:rPr>
              <a:t>Luzerne County Children and Youth Services</a:t>
            </a:r>
          </a:p>
          <a:p>
            <a:pPr lvl="1"/>
            <a:r>
              <a:rPr lang="en-US" sz="2800" dirty="0" smtClean="0"/>
              <a:t>Address: 111 N Pennsylvania Ave, Wilkes-Barre, PA 18701</a:t>
            </a:r>
          </a:p>
          <a:p>
            <a:pPr lvl="1"/>
            <a:r>
              <a:rPr lang="en-US" sz="2800" dirty="0" smtClean="0"/>
              <a:t>Phone: (570) 826-8710</a:t>
            </a:r>
          </a:p>
          <a:p>
            <a:pPr lvl="1"/>
            <a:endParaRPr lang="en-US" sz="2800" dirty="0"/>
          </a:p>
          <a:p>
            <a:pPr marL="457200" lvl="1" indent="0">
              <a:buNone/>
            </a:pPr>
            <a:endParaRPr lang="en-US" sz="2800" dirty="0" smtClean="0"/>
          </a:p>
          <a:p>
            <a:r>
              <a:rPr lang="en-US" sz="2800" dirty="0" smtClean="0">
                <a:solidFill>
                  <a:srgbClr val="7030A0"/>
                </a:solidFill>
              </a:rPr>
              <a:t>Luzerne County Child Advocacy Center</a:t>
            </a:r>
          </a:p>
          <a:p>
            <a:pPr lvl="1"/>
            <a:r>
              <a:rPr lang="en-US" sz="2800" dirty="0" smtClean="0"/>
              <a:t>Address: 187 Hanover St, Wilkes-Barre, PA 18702</a:t>
            </a:r>
          </a:p>
          <a:p>
            <a:pPr lvl="1"/>
            <a:r>
              <a:rPr lang="en-US" sz="2800" dirty="0" smtClean="0"/>
              <a:t>Phone: (570) 208-2895</a:t>
            </a:r>
            <a:endParaRPr lang="en-US" sz="2800" dirty="0"/>
          </a:p>
          <a:p>
            <a:pPr marL="0" indent="0">
              <a:buNone/>
            </a:pPr>
            <a:endParaRPr lang="en-US" dirty="0"/>
          </a:p>
        </p:txBody>
      </p:sp>
    </p:spTree>
    <p:extLst>
      <p:ext uri="{BB962C8B-B14F-4D97-AF65-F5344CB8AC3E}">
        <p14:creationId xmlns:p14="http://schemas.microsoft.com/office/powerpoint/2010/main" val="31419432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Mandated Reporter</a:t>
            </a:r>
            <a:endParaRPr lang="en-US" dirty="0"/>
          </a:p>
        </p:txBody>
      </p:sp>
      <p:sp>
        <p:nvSpPr>
          <p:cNvPr id="3" name="Content Placeholder 2"/>
          <p:cNvSpPr>
            <a:spLocks noGrp="1"/>
          </p:cNvSpPr>
          <p:nvPr>
            <p:ph idx="1"/>
          </p:nvPr>
        </p:nvSpPr>
        <p:spPr/>
        <p:txBody>
          <a:bodyPr/>
          <a:lstStyle/>
          <a:p>
            <a:r>
              <a:rPr lang="en-US" dirty="0" smtClean="0"/>
              <a:t>Effective December 31, 2014, these people are considered mandated reporters under Pennsylvania Law:</a:t>
            </a:r>
          </a:p>
          <a:p>
            <a:endParaRPr lang="en-US" dirty="0" smtClean="0"/>
          </a:p>
          <a:p>
            <a:r>
              <a:rPr lang="en-US" dirty="0" smtClean="0"/>
              <a:t>School employee (someone who is employed by the school or who provides a program, activity or service sponsored by a school). This includes youth camp/program, a recreational camp or program; sports or athletic program, outreach program, enrichment program and a troop, club or similar organization.</a:t>
            </a:r>
            <a:endParaRPr lang="en-US" dirty="0"/>
          </a:p>
        </p:txBody>
      </p:sp>
    </p:spTree>
    <p:extLst>
      <p:ext uri="{BB962C8B-B14F-4D97-AF65-F5344CB8AC3E}">
        <p14:creationId xmlns:p14="http://schemas.microsoft.com/office/powerpoint/2010/main" val="13053764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700" dirty="0" smtClean="0"/>
              <a:t>Mandated reporters are required to make a report of suspected abuse when they have </a:t>
            </a:r>
            <a:r>
              <a:rPr lang="en-US" sz="2700" b="1" i="1" u="sng" dirty="0" smtClean="0"/>
              <a:t>reasonable cause</a:t>
            </a:r>
            <a:r>
              <a:rPr lang="en-US" sz="2700" dirty="0" smtClean="0"/>
              <a:t> to suspect that a child is a victim of child abuse under any of the following circumstances</a:t>
            </a:r>
            <a:r>
              <a:rPr lang="en-US" dirty="0" smtClean="0"/>
              <a:t>:</a:t>
            </a:r>
            <a:endParaRPr lang="en-US" dirty="0"/>
          </a:p>
        </p:txBody>
      </p:sp>
      <p:sp>
        <p:nvSpPr>
          <p:cNvPr id="3" name="Content Placeholder 2"/>
          <p:cNvSpPr>
            <a:spLocks noGrp="1"/>
          </p:cNvSpPr>
          <p:nvPr>
            <p:ph idx="1"/>
          </p:nvPr>
        </p:nvSpPr>
        <p:spPr>
          <a:xfrm>
            <a:off x="1024128" y="2286000"/>
            <a:ext cx="10697972" cy="4023360"/>
          </a:xfrm>
        </p:spPr>
        <p:txBody>
          <a:bodyPr>
            <a:normAutofit/>
          </a:bodyPr>
          <a:lstStyle/>
          <a:p>
            <a:pPr>
              <a:buFont typeface="Wingdings" panose="05000000000000000000" pitchFamily="2" charset="2"/>
              <a:buChar char="§"/>
            </a:pPr>
            <a:r>
              <a:rPr lang="en-US" dirty="0" smtClean="0"/>
              <a:t> They have contact with the child as part of work or through a regularly scheduled program activity or service OR</a:t>
            </a:r>
          </a:p>
          <a:p>
            <a:pPr>
              <a:buFont typeface="Wingdings" panose="05000000000000000000" pitchFamily="2" charset="2"/>
              <a:buChar char="§"/>
            </a:pPr>
            <a:r>
              <a:rPr lang="en-US" dirty="0" smtClean="0"/>
              <a:t> They are responsible for the child or work for an agency that is directly responsible for the child OR</a:t>
            </a:r>
          </a:p>
          <a:p>
            <a:pPr>
              <a:buFont typeface="Wingdings" panose="05000000000000000000" pitchFamily="2" charset="2"/>
              <a:buChar char="§"/>
            </a:pPr>
            <a:r>
              <a:rPr lang="en-US" dirty="0" smtClean="0"/>
              <a:t> Someone makes a specific disclosure to the mandated reporter and the child is identifiable. This includes children that the mandated reporter may not know through their work or volunteer position OR</a:t>
            </a:r>
          </a:p>
          <a:p>
            <a:pPr>
              <a:buFont typeface="Wingdings" panose="05000000000000000000" pitchFamily="2" charset="2"/>
              <a:buChar char="§"/>
            </a:pPr>
            <a:r>
              <a:rPr lang="en-US" dirty="0" smtClean="0"/>
              <a:t> A person 14 years old or older makes a disclosure that he/she has committee child abuse.   This includes children that the mandated reporter may not know through their work or volunteer position.</a:t>
            </a:r>
          </a:p>
        </p:txBody>
      </p:sp>
    </p:spTree>
    <p:extLst>
      <p:ext uri="{BB962C8B-B14F-4D97-AF65-F5344CB8AC3E}">
        <p14:creationId xmlns:p14="http://schemas.microsoft.com/office/powerpoint/2010/main" val="8040777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Reporting Abuse</a:t>
            </a:r>
            <a:endParaRPr lang="en-US" dirty="0"/>
          </a:p>
        </p:txBody>
      </p:sp>
      <p:sp>
        <p:nvSpPr>
          <p:cNvPr id="3" name="Content Placeholder 2"/>
          <p:cNvSpPr>
            <a:spLocks noGrp="1"/>
          </p:cNvSpPr>
          <p:nvPr>
            <p:ph idx="1"/>
          </p:nvPr>
        </p:nvSpPr>
        <p:spPr>
          <a:xfrm>
            <a:off x="1024128" y="2084832"/>
            <a:ext cx="10748772" cy="4023360"/>
          </a:xfrm>
        </p:spPr>
        <p:txBody>
          <a:bodyPr>
            <a:normAutofit/>
          </a:bodyPr>
          <a:lstStyle/>
          <a:p>
            <a:pPr lvl="1">
              <a:buFont typeface="Wingdings" panose="05000000000000000000" pitchFamily="2" charset="2"/>
              <a:buChar char="§"/>
            </a:pPr>
            <a:r>
              <a:rPr lang="en-US" sz="2400" dirty="0" smtClean="0"/>
              <a:t> Call </a:t>
            </a:r>
            <a:r>
              <a:rPr lang="en-US" sz="2400" dirty="0" err="1" smtClean="0"/>
              <a:t>ChildLine</a:t>
            </a:r>
            <a:r>
              <a:rPr lang="en-US" sz="2400" dirty="0" smtClean="0"/>
              <a:t> at 1-800-932-0313</a:t>
            </a:r>
          </a:p>
          <a:p>
            <a:endParaRPr lang="en-US" sz="2400" dirty="0" smtClean="0"/>
          </a:p>
          <a:p>
            <a:pPr lvl="1"/>
            <a:r>
              <a:rPr lang="en-US" sz="2400" dirty="0" err="1" smtClean="0"/>
              <a:t>ChildLine</a:t>
            </a:r>
            <a:r>
              <a:rPr lang="en-US" sz="2400" dirty="0" smtClean="0"/>
              <a:t> is available 24 hours/ 7 days a week. As a mandated reporter, you must provide your name and contact information when making the call. After making the call, mandated reporters must follow up with an electronic report or a written report completed on the CY-47 form within 48 hours of making the oral report.</a:t>
            </a:r>
          </a:p>
          <a:p>
            <a:pPr lvl="1"/>
            <a:endParaRPr lang="en-US" sz="2400" dirty="0"/>
          </a:p>
          <a:p>
            <a:pPr lvl="1"/>
            <a:r>
              <a:rPr lang="en-US" sz="2400" dirty="0" smtClean="0"/>
              <a:t>https://www.pa-fsa.org/Portals/0/Docs/Mandated-Reporters/CY47%20Final.pdf</a:t>
            </a:r>
          </a:p>
        </p:txBody>
      </p:sp>
    </p:spTree>
    <p:extLst>
      <p:ext uri="{BB962C8B-B14F-4D97-AF65-F5344CB8AC3E}">
        <p14:creationId xmlns:p14="http://schemas.microsoft.com/office/powerpoint/2010/main" val="7957461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Reporting Abuse (cont’d)</a:t>
            </a:r>
            <a:endParaRPr lang="en-US" dirty="0"/>
          </a:p>
        </p:txBody>
      </p:sp>
      <p:sp>
        <p:nvSpPr>
          <p:cNvPr id="3" name="Content Placeholder 2"/>
          <p:cNvSpPr>
            <a:spLocks noGrp="1"/>
          </p:cNvSpPr>
          <p:nvPr>
            <p:ph idx="1"/>
          </p:nvPr>
        </p:nvSpPr>
        <p:spPr>
          <a:xfrm>
            <a:off x="1024128" y="1981200"/>
            <a:ext cx="10850372" cy="4737100"/>
          </a:xfrm>
        </p:spPr>
        <p:txBody>
          <a:bodyPr>
            <a:noAutofit/>
          </a:bodyPr>
          <a:lstStyle/>
          <a:p>
            <a:r>
              <a:rPr lang="en-US" sz="2400" dirty="0" smtClean="0"/>
              <a:t>Submit the report electronically…</a:t>
            </a:r>
          </a:p>
          <a:p>
            <a:endParaRPr lang="en-US" sz="2400" dirty="0" smtClean="0"/>
          </a:p>
          <a:p>
            <a:pPr lvl="1"/>
            <a:r>
              <a:rPr lang="en-US" sz="2400" dirty="0" smtClean="0"/>
              <a:t>The report is submitted directly to </a:t>
            </a:r>
            <a:r>
              <a:rPr lang="en-US" sz="2400" dirty="0" err="1" smtClean="0"/>
              <a:t>ChildLine</a:t>
            </a:r>
            <a:r>
              <a:rPr lang="en-US" sz="2400" dirty="0" smtClean="0"/>
              <a:t> via Child Welfare Information Solution portal. </a:t>
            </a:r>
          </a:p>
          <a:p>
            <a:pPr lvl="1"/>
            <a:r>
              <a:rPr lang="en-US" sz="2400" dirty="0" smtClean="0"/>
              <a:t>You will receive an email confirmation that your report has been received; you should print and keep this confirmation for your records.</a:t>
            </a:r>
          </a:p>
          <a:p>
            <a:pPr lvl="1"/>
            <a:r>
              <a:rPr lang="en-US" sz="2400" dirty="0" smtClean="0"/>
              <a:t>After making the report to </a:t>
            </a:r>
            <a:r>
              <a:rPr lang="en-US" sz="2400" dirty="0" err="1" smtClean="0"/>
              <a:t>ChildLine</a:t>
            </a:r>
            <a:r>
              <a:rPr lang="en-US" sz="2400" dirty="0" smtClean="0"/>
              <a:t>, the mandated reporter must tell the person in charge of the organization or program (for example, a school principal or the director of a child-serving program or the head Little League coach).</a:t>
            </a:r>
          </a:p>
          <a:p>
            <a:pPr lvl="1"/>
            <a:r>
              <a:rPr lang="en-US" sz="2400" dirty="0" smtClean="0"/>
              <a:t>https://www.compass.state.pa.us/CWIS</a:t>
            </a:r>
            <a:endParaRPr lang="en-US" sz="2400" dirty="0"/>
          </a:p>
        </p:txBody>
      </p:sp>
    </p:spTree>
    <p:extLst>
      <p:ext uri="{BB962C8B-B14F-4D97-AF65-F5344CB8AC3E}">
        <p14:creationId xmlns:p14="http://schemas.microsoft.com/office/powerpoint/2010/main" val="41648127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Written Reports by Mandated Reporters </a:t>
            </a:r>
            <a:endParaRPr lang="en-US" dirty="0"/>
          </a:p>
        </p:txBody>
      </p:sp>
      <p:sp>
        <p:nvSpPr>
          <p:cNvPr id="3" name="Content Placeholder 2"/>
          <p:cNvSpPr>
            <a:spLocks noGrp="1"/>
          </p:cNvSpPr>
          <p:nvPr>
            <p:ph idx="1"/>
          </p:nvPr>
        </p:nvSpPr>
        <p:spPr/>
        <p:txBody>
          <a:bodyPr/>
          <a:lstStyle/>
          <a:p>
            <a:pPr>
              <a:buFont typeface="Wingdings" panose="05000000000000000000" pitchFamily="2" charset="2"/>
              <a:buChar char="§"/>
            </a:pPr>
            <a:r>
              <a:rPr lang="en-US" dirty="0" smtClean="0"/>
              <a:t> Within 48 hours of making the call to </a:t>
            </a:r>
            <a:r>
              <a:rPr lang="en-US" dirty="0" err="1" smtClean="0"/>
              <a:t>ChildLine</a:t>
            </a:r>
            <a:r>
              <a:rPr lang="en-US" dirty="0" smtClean="0"/>
              <a:t>, mandated reporters must complete a form called a CY-47, which is a Report of Suspected Child Abuse or make an electronic report. </a:t>
            </a:r>
          </a:p>
          <a:p>
            <a:pPr>
              <a:buFont typeface="Wingdings" panose="05000000000000000000" pitchFamily="2" charset="2"/>
              <a:buChar char="§"/>
            </a:pPr>
            <a:r>
              <a:rPr lang="en-US" dirty="0" smtClean="0"/>
              <a:t> The CY-47 form is not required if an electronic report is made in lieu of a call to </a:t>
            </a:r>
            <a:r>
              <a:rPr lang="en-US" dirty="0" err="1" smtClean="0"/>
              <a:t>ChildLine</a:t>
            </a:r>
            <a:r>
              <a:rPr lang="en-US" dirty="0" smtClean="0"/>
              <a:t>. The electronic report serves as both the oral and written report.</a:t>
            </a:r>
            <a:endParaRPr lang="en-US" dirty="0"/>
          </a:p>
        </p:txBody>
      </p:sp>
    </p:spTree>
    <p:extLst>
      <p:ext uri="{BB962C8B-B14F-4D97-AF65-F5344CB8AC3E}">
        <p14:creationId xmlns:p14="http://schemas.microsoft.com/office/powerpoint/2010/main" val="38767262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actions to take</a:t>
            </a:r>
            <a:endParaRPr lang="en-US" dirty="0"/>
          </a:p>
        </p:txBody>
      </p:sp>
      <p:sp>
        <p:nvSpPr>
          <p:cNvPr id="3" name="Content Placeholder 2"/>
          <p:cNvSpPr>
            <a:spLocks noGrp="1"/>
          </p:cNvSpPr>
          <p:nvPr>
            <p:ph idx="1"/>
          </p:nvPr>
        </p:nvSpPr>
        <p:spPr>
          <a:xfrm>
            <a:off x="457200" y="2286000"/>
            <a:ext cx="11468100" cy="4023360"/>
          </a:xfrm>
        </p:spPr>
        <p:txBody>
          <a:bodyPr>
            <a:normAutofit/>
          </a:bodyPr>
          <a:lstStyle/>
          <a:p>
            <a:r>
              <a:rPr lang="en-US" sz="2800" dirty="0" smtClean="0"/>
              <a:t>A mandated reporter may also:</a:t>
            </a:r>
          </a:p>
          <a:p>
            <a:endParaRPr lang="en-US" sz="2400" dirty="0" smtClean="0"/>
          </a:p>
          <a:p>
            <a:pPr lvl="1"/>
            <a:r>
              <a:rPr lang="en-US" sz="3200" dirty="0" smtClean="0"/>
              <a:t> Take photographs of the child’s injuries</a:t>
            </a:r>
          </a:p>
          <a:p>
            <a:pPr lvl="1"/>
            <a:r>
              <a:rPr lang="en-US" sz="3200" dirty="0" smtClean="0"/>
              <a:t> Have X-rays taken</a:t>
            </a:r>
          </a:p>
          <a:p>
            <a:pPr lvl="1"/>
            <a:r>
              <a:rPr lang="en-US" sz="3200" dirty="0" smtClean="0"/>
              <a:t> Have the child hospitalized</a:t>
            </a:r>
          </a:p>
          <a:p>
            <a:pPr lvl="1"/>
            <a:r>
              <a:rPr lang="en-US" sz="3200" dirty="0" smtClean="0"/>
              <a:t> Have the child placed into protective custody - according to the law</a:t>
            </a:r>
          </a:p>
          <a:p>
            <a:pPr lvl="1"/>
            <a:r>
              <a:rPr lang="en-US" sz="3200" dirty="0" smtClean="0"/>
              <a:t> Have a medical exam performed by a medical professional</a:t>
            </a:r>
          </a:p>
        </p:txBody>
      </p:sp>
    </p:spTree>
    <p:extLst>
      <p:ext uri="{BB962C8B-B14F-4D97-AF65-F5344CB8AC3E}">
        <p14:creationId xmlns:p14="http://schemas.microsoft.com/office/powerpoint/2010/main" val="38821496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Penalties for Willful Failure to Report</a:t>
            </a:r>
            <a:endParaRPr lang="en-US" dirty="0"/>
          </a:p>
        </p:txBody>
      </p:sp>
      <p:sp>
        <p:nvSpPr>
          <p:cNvPr id="3" name="Content Placeholder 2"/>
          <p:cNvSpPr>
            <a:spLocks noGrp="1"/>
          </p:cNvSpPr>
          <p:nvPr>
            <p:ph idx="1"/>
          </p:nvPr>
        </p:nvSpPr>
        <p:spPr>
          <a:xfrm>
            <a:off x="1024128" y="2286000"/>
            <a:ext cx="10253472" cy="4023360"/>
          </a:xfrm>
        </p:spPr>
        <p:txBody>
          <a:bodyPr>
            <a:normAutofit/>
          </a:bodyPr>
          <a:lstStyle/>
          <a:p>
            <a:pPr>
              <a:buFont typeface="Wingdings" panose="05000000000000000000" pitchFamily="2" charset="2"/>
              <a:buChar char="§"/>
            </a:pPr>
            <a:r>
              <a:rPr lang="en-US" sz="1800" dirty="0" smtClean="0"/>
              <a:t>Willful failure to report (having a reasonable suspicion of abuse and deciding not to report it) may be punished. The penalties for failure to report have been increased under the new CPSL amendments.</a:t>
            </a:r>
          </a:p>
          <a:p>
            <a:pPr>
              <a:buFont typeface="Wingdings" panose="05000000000000000000" pitchFamily="2" charset="2"/>
              <a:buChar char="§"/>
            </a:pPr>
            <a:endParaRPr lang="en-US" sz="1800" dirty="0" smtClean="0"/>
          </a:p>
          <a:p>
            <a:pPr>
              <a:buFont typeface="Wingdings" panose="05000000000000000000" pitchFamily="2" charset="2"/>
              <a:buChar char="§"/>
            </a:pPr>
            <a:r>
              <a:rPr lang="en-US" sz="1800" dirty="0" smtClean="0"/>
              <a:t>The first offense of willful failure to report is a second degree misdemeanor. Penalties are increased to a third degree felony if the mandated reporter willfully fails to report child abuse that is a felony of the first degree or higher and the mandated reporter has direct knowledge of the nature of the abuse. For multiple offenses, a felony of the third degree is committed, increasing if the abuse of the child is a felony of the first degree or higher.</a:t>
            </a:r>
          </a:p>
          <a:p>
            <a:pPr>
              <a:buFont typeface="Wingdings" panose="05000000000000000000" pitchFamily="2" charset="2"/>
              <a:buChar char="§"/>
            </a:pPr>
            <a:endParaRPr lang="en-US" sz="1800" dirty="0" smtClean="0"/>
          </a:p>
          <a:p>
            <a:pPr>
              <a:buFont typeface="Wingdings" panose="05000000000000000000" pitchFamily="2" charset="2"/>
              <a:buChar char="§"/>
            </a:pPr>
            <a:r>
              <a:rPr lang="en-US" sz="1800" dirty="0" smtClean="0"/>
              <a:t>If willful failure to report continues, while the mandated reporter knows or has reasonable cause to believe the child is being actively abused, the offense is considered a first degree misdemeanor except when the abuse to the child constitutes a felony of the first degree or higher. In this instance the penalty is a felony of the third degree.</a:t>
            </a:r>
            <a:endParaRPr lang="en-US" sz="1800" dirty="0"/>
          </a:p>
        </p:txBody>
      </p:sp>
    </p:spTree>
    <p:extLst>
      <p:ext uri="{BB962C8B-B14F-4D97-AF65-F5344CB8AC3E}">
        <p14:creationId xmlns:p14="http://schemas.microsoft.com/office/powerpoint/2010/main" val="36863542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Protection for Mandated Reporters</a:t>
            </a:r>
            <a:endParaRPr lang="en-US" dirty="0"/>
          </a:p>
        </p:txBody>
      </p:sp>
      <p:sp>
        <p:nvSpPr>
          <p:cNvPr id="3" name="Content Placeholder 2"/>
          <p:cNvSpPr>
            <a:spLocks noGrp="1"/>
          </p:cNvSpPr>
          <p:nvPr>
            <p:ph idx="1"/>
          </p:nvPr>
        </p:nvSpPr>
        <p:spPr/>
        <p:txBody>
          <a:bodyPr/>
          <a:lstStyle/>
          <a:p>
            <a:pPr>
              <a:buFont typeface="Wingdings" panose="05000000000000000000" pitchFamily="2" charset="2"/>
              <a:buChar char="§"/>
            </a:pPr>
            <a:r>
              <a:rPr lang="en-US" dirty="0" smtClean="0"/>
              <a:t>Information regarding cases of child abuse is confidential except in certain instances specified by law. In most circumstances, the identity of a person who makes a report of suspected abuse or cooperates in a subsequent investigation is kept confidential and cannot be released by the county agency. However, if the case must be reported to law enforcement officials by the county agency, the names of the persons who made the report or cooperated in the investigation must be given to law enforcement officials upon request. Law enforcement officials must treat the reporting sources and persons who cooperated in the investigation as confidential informants.</a:t>
            </a:r>
            <a:endParaRPr lang="en-US" dirty="0"/>
          </a:p>
        </p:txBody>
      </p:sp>
    </p:spTree>
    <p:extLst>
      <p:ext uri="{BB962C8B-B14F-4D97-AF65-F5344CB8AC3E}">
        <p14:creationId xmlns:p14="http://schemas.microsoft.com/office/powerpoint/2010/main" val="286618538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54</TotalTime>
  <Words>1296</Words>
  <Application>Microsoft Office PowerPoint</Application>
  <PresentationFormat>Widescreen</PresentationFormat>
  <Paragraphs>78</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Tw Cen MT</vt:lpstr>
      <vt:lpstr>Tw Cen MT Condensed</vt:lpstr>
      <vt:lpstr>Wingdings</vt:lpstr>
      <vt:lpstr>Wingdings 3</vt:lpstr>
      <vt:lpstr>Integral</vt:lpstr>
      <vt:lpstr>Childline Reporting </vt:lpstr>
      <vt:lpstr>Mandated Reporter</vt:lpstr>
      <vt:lpstr>Mandated reporters are required to make a report of suspected abuse when they have reasonable cause to suspect that a child is a victim of child abuse under any of the following circumstances:</vt:lpstr>
      <vt:lpstr>Reporting Abuse</vt:lpstr>
      <vt:lpstr>Reporting Abuse (cont’d)</vt:lpstr>
      <vt:lpstr>Written Reports by Mandated Reporters </vt:lpstr>
      <vt:lpstr>Other actions to take</vt:lpstr>
      <vt:lpstr>Penalties for Willful Failure to Report</vt:lpstr>
      <vt:lpstr>Protection for Mandated Reporters</vt:lpstr>
      <vt:lpstr>Protection for Mandated Reporters (cont’d)</vt:lpstr>
      <vt:lpstr>FAQ’s</vt:lpstr>
      <vt:lpstr>FAQ’s (cont’d)</vt:lpstr>
      <vt:lpstr>FAQ’s (cont’d)</vt:lpstr>
      <vt:lpstr>Resources</vt:lpstr>
      <vt:lpstr>Local Agency Contact Information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Childline Reporting</dc:title>
  <dc:creator>Christa Richards</dc:creator>
  <cp:lastModifiedBy>Christa Richards</cp:lastModifiedBy>
  <cp:revision>10</cp:revision>
  <dcterms:created xsi:type="dcterms:W3CDTF">2018-09-19T15:33:10Z</dcterms:created>
  <dcterms:modified xsi:type="dcterms:W3CDTF">2018-09-24T12:23:06Z</dcterms:modified>
</cp:coreProperties>
</file>